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5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embeddedFontLst>
    <p:embeddedFont>
      <p:font typeface="Lucida Console" pitchFamily="49" charset="0"/>
      <p:regular r:id="rId16"/>
    </p:embeddedFont>
    <p:embeddedFont>
      <p:font typeface="LilyUPC" pitchFamily="34" charset="-34"/>
      <p:regular r:id="rId17"/>
      <p:bold r:id="rId18"/>
      <p:italic r:id="rId19"/>
      <p:boldItalic r:id="rId20"/>
    </p:embeddedFont>
    <p:embeddedFont>
      <p:font typeface="Matilda" charset="0"/>
      <p:regular r:id="rId21"/>
    </p:embeddedFont>
    <p:embeddedFont>
      <p:font typeface="Calibri" pitchFamily="34" charset="0"/>
      <p:regular r:id="rId22"/>
      <p:bold r:id="rId23"/>
      <p:italic r:id="rId24"/>
      <p:boldItalic r:id="rId25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A0000"/>
    <a:srgbClr val="660066"/>
    <a:srgbClr val="99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2" autoAdjust="0"/>
    <p:restoredTop sz="94660"/>
  </p:normalViewPr>
  <p:slideViewPr>
    <p:cSldViewPr>
      <p:cViewPr>
        <p:scale>
          <a:sx n="70" d="100"/>
          <a:sy n="70" d="100"/>
        </p:scale>
        <p:origin x="-846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2020-21 учебный год</c:v>
                </c:pt>
                <c:pt idx="1">
                  <c:v>2021-22 учебный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386</c:v>
                </c:pt>
                <c:pt idx="1">
                  <c:v>371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 язык</c:v>
                </c:pt>
                <c:pt idx="10">
                  <c:v>Информатика</c:v>
                </c:pt>
                <c:pt idx="11">
                  <c:v>Физическая культура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80</c:v>
                </c:pt>
                <c:pt idx="1">
                  <c:v>70</c:v>
                </c:pt>
                <c:pt idx="2">
                  <c:v>55</c:v>
                </c:pt>
                <c:pt idx="3">
                  <c:v>55</c:v>
                </c:pt>
                <c:pt idx="4">
                  <c:v>80</c:v>
                </c:pt>
                <c:pt idx="5">
                  <c:v>50</c:v>
                </c:pt>
                <c:pt idx="6">
                  <c:v>70</c:v>
                </c:pt>
                <c:pt idx="7">
                  <c:v>100</c:v>
                </c:pt>
                <c:pt idx="8">
                  <c:v>90</c:v>
                </c:pt>
                <c:pt idx="9">
                  <c:v>75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 язык</c:v>
                </c:pt>
                <c:pt idx="10">
                  <c:v>Информатика</c:v>
                </c:pt>
                <c:pt idx="11">
                  <c:v>Физическая культура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78</c:v>
                </c:pt>
                <c:pt idx="1">
                  <c:v>85.3</c:v>
                </c:pt>
                <c:pt idx="2">
                  <c:v>65.099999999999994</c:v>
                </c:pt>
                <c:pt idx="3">
                  <c:v>74.3</c:v>
                </c:pt>
                <c:pt idx="4">
                  <c:v>79</c:v>
                </c:pt>
                <c:pt idx="5">
                  <c:v>76.099999999999994</c:v>
                </c:pt>
                <c:pt idx="6">
                  <c:v>75.2</c:v>
                </c:pt>
                <c:pt idx="7">
                  <c:v>89.9</c:v>
                </c:pt>
                <c:pt idx="8">
                  <c:v>92.4</c:v>
                </c:pt>
                <c:pt idx="9">
                  <c:v>88.8</c:v>
                </c:pt>
                <c:pt idx="10">
                  <c:v>98.2</c:v>
                </c:pt>
                <c:pt idx="11">
                  <c:v>99.1</c:v>
                </c:pt>
              </c:numCache>
            </c:numRef>
          </c:val>
        </c:ser>
        <c:shape val="cylinder"/>
        <c:axId val="96126080"/>
        <c:axId val="96128000"/>
        <c:axId val="0"/>
      </c:bar3DChart>
      <c:catAx>
        <c:axId val="96126080"/>
        <c:scaling>
          <c:orientation val="minMax"/>
        </c:scaling>
        <c:axPos val="b"/>
        <c:tickLblPos val="nextTo"/>
        <c:crossAx val="96128000"/>
        <c:crosses val="autoZero"/>
        <c:auto val="1"/>
        <c:lblAlgn val="ctr"/>
        <c:lblOffset val="100"/>
      </c:catAx>
      <c:valAx>
        <c:axId val="96128000"/>
        <c:scaling>
          <c:orientation val="minMax"/>
        </c:scaling>
        <c:axPos val="l"/>
        <c:majorGridlines/>
        <c:numFmt formatCode="General" sourceLinked="1"/>
        <c:tickLblPos val="nextTo"/>
        <c:crossAx val="9612608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8819565957033163"/>
          <c:y val="4.4861391929187297E-2"/>
          <c:w val="0.60784217944979135"/>
          <c:h val="0.8157466156926164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2020-21 год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Хорошисты</c:v>
                </c:pt>
                <c:pt idx="1">
                  <c:v>Отличники</c:v>
                </c:pt>
                <c:pt idx="2">
                  <c:v>Качество знаний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32.9</c:v>
                </c:pt>
                <c:pt idx="1">
                  <c:v>7.5</c:v>
                </c:pt>
                <c:pt idx="2">
                  <c:v>40.300000000000011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2021-22 год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Хорошисты</c:v>
                </c:pt>
                <c:pt idx="1">
                  <c:v>Отличники</c:v>
                </c:pt>
                <c:pt idx="2">
                  <c:v>Качество знаний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34.5</c:v>
                </c:pt>
                <c:pt idx="1">
                  <c:v>7.9</c:v>
                </c:pt>
                <c:pt idx="2">
                  <c:v>42.7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Район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Хорошисты</c:v>
                </c:pt>
                <c:pt idx="1">
                  <c:v>Отличники</c:v>
                </c:pt>
                <c:pt idx="2">
                  <c:v>Качество знаний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37</c:v>
                </c:pt>
                <c:pt idx="1">
                  <c:v>7.9</c:v>
                </c:pt>
                <c:pt idx="2">
                  <c:v>46.4</c:v>
                </c:pt>
              </c:numCache>
            </c:numRef>
          </c:val>
        </c:ser>
        <c:axId val="75228288"/>
        <c:axId val="75229824"/>
      </c:barChart>
      <c:catAx>
        <c:axId val="75228288"/>
        <c:scaling>
          <c:orientation val="minMax"/>
        </c:scaling>
        <c:axPos val="b"/>
        <c:tickLblPos val="nextTo"/>
        <c:crossAx val="75229824"/>
        <c:crosses val="autoZero"/>
        <c:auto val="1"/>
        <c:lblAlgn val="ctr"/>
        <c:lblOffset val="100"/>
      </c:catAx>
      <c:valAx>
        <c:axId val="75229824"/>
        <c:scaling>
          <c:orientation val="minMax"/>
        </c:scaling>
        <c:axPos val="l"/>
        <c:majorGridlines/>
        <c:numFmt formatCode="General" sourceLinked="1"/>
        <c:tickLblPos val="nextTo"/>
        <c:crossAx val="7522828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2020-21 год</c:v>
                </c:pt>
                <c:pt idx="1">
                  <c:v>2021-22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</c:v>
                </c:pt>
                <c:pt idx="1">
                  <c:v>12.4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2020-21 год</c:v>
                </c:pt>
                <c:pt idx="1">
                  <c:v>2021-22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8.4</c:v>
                </c:pt>
                <c:pt idx="1">
                  <c:v>7.1</c:v>
                </c:pt>
              </c:numCache>
            </c:numRef>
          </c:val>
        </c:ser>
        <c:axId val="71742592"/>
        <c:axId val="71744128"/>
      </c:barChart>
      <c:catAx>
        <c:axId val="71742592"/>
        <c:scaling>
          <c:orientation val="minMax"/>
        </c:scaling>
        <c:axPos val="b"/>
        <c:tickLblPos val="nextTo"/>
        <c:crossAx val="71744128"/>
        <c:crosses val="autoZero"/>
        <c:auto val="1"/>
        <c:lblAlgn val="ctr"/>
        <c:lblOffset val="100"/>
      </c:catAx>
      <c:valAx>
        <c:axId val="71744128"/>
        <c:scaling>
          <c:orientation val="minMax"/>
        </c:scaling>
        <c:axPos val="l"/>
        <c:majorGridlines/>
        <c:numFmt formatCode="General" sourceLinked="1"/>
        <c:tickLblPos val="nextTo"/>
        <c:crossAx val="7174259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cat>
            <c:strRef>
              <c:f>Лист1!$A$2:$A$3</c:f>
              <c:strCache>
                <c:ptCount val="2"/>
                <c:pt idx="0">
                  <c:v>2020-21 год</c:v>
                </c:pt>
                <c:pt idx="1">
                  <c:v>2021-22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99.8</c:v>
                </c:pt>
                <c:pt idx="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cat>
            <c:strRef>
              <c:f>Лист1!$A$2:$A$3</c:f>
              <c:strCache>
                <c:ptCount val="2"/>
                <c:pt idx="0">
                  <c:v>2020-21 год</c:v>
                </c:pt>
                <c:pt idx="1">
                  <c:v>2021-22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99.8</c:v>
                </c:pt>
                <c:pt idx="1">
                  <c:v>99.5</c:v>
                </c:pt>
              </c:numCache>
            </c:numRef>
          </c:val>
        </c:ser>
        <c:marker val="1"/>
        <c:axId val="80146432"/>
        <c:axId val="80147968"/>
      </c:lineChart>
      <c:catAx>
        <c:axId val="80146432"/>
        <c:scaling>
          <c:orientation val="minMax"/>
        </c:scaling>
        <c:axPos val="b"/>
        <c:tickLblPos val="nextTo"/>
        <c:crossAx val="80147968"/>
        <c:crosses val="autoZero"/>
        <c:auto val="1"/>
        <c:lblAlgn val="ctr"/>
        <c:lblOffset val="100"/>
      </c:catAx>
      <c:valAx>
        <c:axId val="80147968"/>
        <c:scaling>
          <c:orientation val="minMax"/>
        </c:scaling>
        <c:axPos val="l"/>
        <c:majorGridlines/>
        <c:numFmt formatCode="General" sourceLinked="1"/>
        <c:tickLblPos val="nextTo"/>
        <c:crossAx val="80146432"/>
        <c:crosses val="autoZero"/>
        <c:crossBetween val="between"/>
      </c:valAx>
      <c:spPr>
        <a:ln w="57150"/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2020-21 год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По болезни</c:v>
                </c:pt>
                <c:pt idx="1">
                  <c:v>По неув/причине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5459</c:v>
                </c:pt>
                <c:pt idx="1">
                  <c:v>541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2021-22 год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По болезни</c:v>
                </c:pt>
                <c:pt idx="1">
                  <c:v>По неув/причине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6820</c:v>
                </c:pt>
                <c:pt idx="1">
                  <c:v>388</c:v>
                </c:pt>
              </c:numCache>
            </c:numRef>
          </c:val>
        </c:ser>
        <c:axId val="75778688"/>
        <c:axId val="75809152"/>
      </c:barChart>
      <c:catAx>
        <c:axId val="75778688"/>
        <c:scaling>
          <c:orientation val="minMax"/>
        </c:scaling>
        <c:axPos val="b"/>
        <c:tickLblPos val="nextTo"/>
        <c:crossAx val="75809152"/>
        <c:crosses val="autoZero"/>
        <c:auto val="1"/>
        <c:lblAlgn val="ctr"/>
        <c:lblOffset val="100"/>
      </c:catAx>
      <c:valAx>
        <c:axId val="75809152"/>
        <c:scaling>
          <c:orientation val="minMax"/>
        </c:scaling>
        <c:axPos val="l"/>
        <c:majorGridlines/>
        <c:numFmt formatCode="General" sourceLinked="1"/>
        <c:tickLblPos val="nextTo"/>
        <c:crossAx val="7577868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2019-20 год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5 класс</c:v>
                </c:pt>
                <c:pt idx="1">
                  <c:v>6А класс</c:v>
                </c:pt>
                <c:pt idx="2">
                  <c:v>6Бкласс</c:v>
                </c:pt>
                <c:pt idx="3">
                  <c:v>7А класс</c:v>
                </c:pt>
                <c:pt idx="4">
                  <c:v>7Б класс</c:v>
                </c:pt>
                <c:pt idx="5">
                  <c:v>8 класс</c:v>
                </c:pt>
                <c:pt idx="6">
                  <c:v>9 класс</c:v>
                </c:pt>
                <c:pt idx="7">
                  <c:v>10 класс</c:v>
                </c:pt>
                <c:pt idx="8">
                  <c:v>11 класс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1">
                  <c:v>52</c:v>
                </c:pt>
                <c:pt idx="2">
                  <c:v>64</c:v>
                </c:pt>
                <c:pt idx="3">
                  <c:v>85</c:v>
                </c:pt>
                <c:pt idx="4">
                  <c:v>29</c:v>
                </c:pt>
                <c:pt idx="5">
                  <c:v>44</c:v>
                </c:pt>
                <c:pt idx="6">
                  <c:v>23</c:v>
                </c:pt>
                <c:pt idx="7">
                  <c:v>33.5</c:v>
                </c:pt>
                <c:pt idx="8">
                  <c:v>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2020-21 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5 класс</c:v>
                </c:pt>
                <c:pt idx="1">
                  <c:v>6А класс</c:v>
                </c:pt>
                <c:pt idx="2">
                  <c:v>6Бкласс</c:v>
                </c:pt>
                <c:pt idx="3">
                  <c:v>7А класс</c:v>
                </c:pt>
                <c:pt idx="4">
                  <c:v>7Б класс</c:v>
                </c:pt>
                <c:pt idx="5">
                  <c:v>8 класс</c:v>
                </c:pt>
                <c:pt idx="6">
                  <c:v>9 класс</c:v>
                </c:pt>
                <c:pt idx="7">
                  <c:v>10 класс</c:v>
                </c:pt>
                <c:pt idx="8">
                  <c:v>11 класс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54.2</c:v>
                </c:pt>
                <c:pt idx="1">
                  <c:v>35</c:v>
                </c:pt>
                <c:pt idx="2">
                  <c:v>43</c:v>
                </c:pt>
                <c:pt idx="3">
                  <c:v>62</c:v>
                </c:pt>
                <c:pt idx="4">
                  <c:v>25</c:v>
                </c:pt>
                <c:pt idx="5">
                  <c:v>32</c:v>
                </c:pt>
                <c:pt idx="6">
                  <c:v>8</c:v>
                </c:pt>
                <c:pt idx="7">
                  <c:v>23</c:v>
                </c:pt>
                <c:pt idx="8">
                  <c:v>45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2021-22 год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5 класс</c:v>
                </c:pt>
                <c:pt idx="1">
                  <c:v>6А класс</c:v>
                </c:pt>
                <c:pt idx="2">
                  <c:v>6Бкласс</c:v>
                </c:pt>
                <c:pt idx="3">
                  <c:v>7А класс</c:v>
                </c:pt>
                <c:pt idx="4">
                  <c:v>7Б класс</c:v>
                </c:pt>
                <c:pt idx="5">
                  <c:v>8 класс</c:v>
                </c:pt>
                <c:pt idx="6">
                  <c:v>9 класс</c:v>
                </c:pt>
                <c:pt idx="7">
                  <c:v>10 класс</c:v>
                </c:pt>
                <c:pt idx="8">
                  <c:v>11 класс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53.1</c:v>
                </c:pt>
                <c:pt idx="1">
                  <c:v>44.8</c:v>
                </c:pt>
                <c:pt idx="2">
                  <c:v>32.1</c:v>
                </c:pt>
                <c:pt idx="3">
                  <c:v>58.3</c:v>
                </c:pt>
                <c:pt idx="4">
                  <c:v>22.2</c:v>
                </c:pt>
                <c:pt idx="5">
                  <c:v>30</c:v>
                </c:pt>
                <c:pt idx="6">
                  <c:v>16.7</c:v>
                </c:pt>
                <c:pt idx="7">
                  <c:v>43.5</c:v>
                </c:pt>
                <c:pt idx="8">
                  <c:v>60</c:v>
                </c:pt>
              </c:numCache>
            </c:numRef>
          </c:val>
        </c:ser>
        <c:axId val="80947840"/>
        <c:axId val="80957824"/>
      </c:barChart>
      <c:catAx>
        <c:axId val="80947840"/>
        <c:scaling>
          <c:orientation val="minMax"/>
        </c:scaling>
        <c:axPos val="b"/>
        <c:tickLblPos val="nextTo"/>
        <c:crossAx val="80957824"/>
        <c:crosses val="autoZero"/>
        <c:auto val="1"/>
        <c:lblAlgn val="ctr"/>
        <c:lblOffset val="100"/>
      </c:catAx>
      <c:valAx>
        <c:axId val="80957824"/>
        <c:scaling>
          <c:orientation val="minMax"/>
        </c:scaling>
        <c:axPos val="l"/>
        <c:majorGridlines/>
        <c:numFmt formatCode="General" sourceLinked="1"/>
        <c:tickLblPos val="nextTo"/>
        <c:crossAx val="809478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 А класс</c:v>
                </c:pt>
                <c:pt idx="1">
                  <c:v>2 Б класс</c:v>
                </c:pt>
                <c:pt idx="2">
                  <c:v>3  класс</c:v>
                </c:pt>
                <c:pt idx="3">
                  <c:v>4 А класс</c:v>
                </c:pt>
                <c:pt idx="4">
                  <c:v>4 Б класс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64</c:v>
                </c:pt>
                <c:pt idx="1">
                  <c:v>63</c:v>
                </c:pt>
                <c:pt idx="2">
                  <c:v>60</c:v>
                </c:pt>
                <c:pt idx="3">
                  <c:v>61</c:v>
                </c:pt>
                <c:pt idx="4">
                  <c:v>60</c:v>
                </c:pt>
              </c:numCache>
            </c:numRef>
          </c:val>
        </c:ser>
        <c:axId val="80175872"/>
        <c:axId val="80177408"/>
      </c:barChart>
      <c:catAx>
        <c:axId val="80175872"/>
        <c:scaling>
          <c:orientation val="minMax"/>
        </c:scaling>
        <c:axPos val="b"/>
        <c:tickLblPos val="nextTo"/>
        <c:crossAx val="80177408"/>
        <c:crosses val="autoZero"/>
        <c:auto val="1"/>
        <c:lblAlgn val="ctr"/>
        <c:lblOffset val="100"/>
      </c:catAx>
      <c:valAx>
        <c:axId val="80177408"/>
        <c:scaling>
          <c:orientation val="minMax"/>
        </c:scaling>
        <c:axPos val="l"/>
        <c:majorGridlines/>
        <c:numFmt formatCode="General" sourceLinked="1"/>
        <c:tickLblPos val="nextTo"/>
        <c:crossAx val="801758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 язык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65.7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Математика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74.2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Окружающий мир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86.3</c:v>
                </c:pt>
              </c:numCache>
            </c:numRef>
          </c:val>
        </c:ser>
        <c:shape val="cylinder"/>
        <c:axId val="80560896"/>
        <c:axId val="80562432"/>
        <c:axId val="0"/>
      </c:bar3DChart>
      <c:catAx>
        <c:axId val="80560896"/>
        <c:scaling>
          <c:orientation val="minMax"/>
        </c:scaling>
        <c:delete val="1"/>
        <c:axPos val="b"/>
        <c:tickLblPos val="nextTo"/>
        <c:crossAx val="80562432"/>
        <c:crosses val="autoZero"/>
        <c:auto val="1"/>
        <c:lblAlgn val="ctr"/>
        <c:lblOffset val="100"/>
      </c:catAx>
      <c:valAx>
        <c:axId val="80562432"/>
        <c:scaling>
          <c:orientation val="minMax"/>
        </c:scaling>
        <c:axPos val="l"/>
        <c:majorGridlines/>
        <c:numFmt formatCode="General" sourceLinked="1"/>
        <c:tickLblPos val="nextTo"/>
        <c:crossAx val="8056089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 язык</c:v>
                </c:pt>
                <c:pt idx="10">
                  <c:v>Информатика</c:v>
                </c:pt>
                <c:pt idx="11">
                  <c:v>Физическая культура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58</c:v>
                </c:pt>
                <c:pt idx="1">
                  <c:v>72</c:v>
                </c:pt>
                <c:pt idx="2">
                  <c:v>32</c:v>
                </c:pt>
                <c:pt idx="3">
                  <c:v>48.8</c:v>
                </c:pt>
                <c:pt idx="4">
                  <c:v>51</c:v>
                </c:pt>
                <c:pt idx="5">
                  <c:v>44</c:v>
                </c:pt>
                <c:pt idx="6">
                  <c:v>62.7</c:v>
                </c:pt>
                <c:pt idx="7">
                  <c:v>44</c:v>
                </c:pt>
                <c:pt idx="8">
                  <c:v>76.7</c:v>
                </c:pt>
                <c:pt idx="9">
                  <c:v>46</c:v>
                </c:pt>
                <c:pt idx="10">
                  <c:v>76.7</c:v>
                </c:pt>
                <c:pt idx="11">
                  <c:v>79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 язык</c:v>
                </c:pt>
                <c:pt idx="10">
                  <c:v>Информатика</c:v>
                </c:pt>
                <c:pt idx="11">
                  <c:v>Физическая культура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53.7</c:v>
                </c:pt>
                <c:pt idx="1">
                  <c:v>64.3</c:v>
                </c:pt>
                <c:pt idx="2">
                  <c:v>39.800000000000004</c:v>
                </c:pt>
                <c:pt idx="3">
                  <c:v>52.9</c:v>
                </c:pt>
                <c:pt idx="4">
                  <c:v>52.9</c:v>
                </c:pt>
                <c:pt idx="5">
                  <c:v>50.8</c:v>
                </c:pt>
                <c:pt idx="6">
                  <c:v>49.2</c:v>
                </c:pt>
                <c:pt idx="7">
                  <c:v>47.5</c:v>
                </c:pt>
                <c:pt idx="8">
                  <c:v>62.3</c:v>
                </c:pt>
                <c:pt idx="9">
                  <c:v>62.7</c:v>
                </c:pt>
                <c:pt idx="10">
                  <c:v>79.099999999999994</c:v>
                </c:pt>
                <c:pt idx="11">
                  <c:v>78.3</c:v>
                </c:pt>
              </c:numCache>
            </c:numRef>
          </c:val>
        </c:ser>
        <c:shape val="cylinder"/>
        <c:axId val="80211968"/>
        <c:axId val="80213504"/>
        <c:axId val="0"/>
      </c:bar3DChart>
      <c:catAx>
        <c:axId val="80211968"/>
        <c:scaling>
          <c:orientation val="minMax"/>
        </c:scaling>
        <c:axPos val="b"/>
        <c:tickLblPos val="nextTo"/>
        <c:crossAx val="80213504"/>
        <c:crosses val="autoZero"/>
        <c:auto val="1"/>
        <c:lblAlgn val="ctr"/>
        <c:lblOffset val="100"/>
      </c:catAx>
      <c:valAx>
        <c:axId val="80213504"/>
        <c:scaling>
          <c:orientation val="minMax"/>
        </c:scaling>
        <c:axPos val="l"/>
        <c:majorGridlines/>
        <c:numFmt formatCode="General" sourceLinked="1"/>
        <c:tickLblPos val="nextTo"/>
        <c:crossAx val="8021196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89C04-E794-441A-AC26-6E1A5C601722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2AC35-226E-4595-821A-380022DFD1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4126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1691680" y="1628800"/>
            <a:ext cx="6480720" cy="3222068"/>
            <a:chOff x="1115616" y="2955212"/>
            <a:chExt cx="7165477" cy="402099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955212"/>
              <a:ext cx="7165477" cy="357204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4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Lucida Console" pitchFamily="49" charset="0"/>
                  <a:cs typeface="LilyUPC" pitchFamily="34" charset="-34"/>
                </a:rPr>
                <a:t>Сравнение результатов качества образования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Lucida Console" pitchFamily="49" charset="0"/>
                <a:cs typeface="LilyUPC" pitchFamily="34" charset="-34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115616" y="6400069"/>
              <a:ext cx="7165477" cy="5761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atilda" pitchFamily="2" charset="0"/>
                  <a:cs typeface="Arial" charset="0"/>
                </a:rPr>
                <a:t>2021-2022 учебный год</a:t>
              </a:r>
              <a:endParaRPr lang="ru-RU" sz="2400" dirty="0">
                <a:solidFill>
                  <a:schemeClr val="accent3">
                    <a:lumMod val="50000"/>
                  </a:schemeClr>
                </a:solidFill>
                <a:latin typeface="Matilda" pitchFamily="2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58798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ru-RU" dirty="0" smtClean="0"/>
              <a:t>Качество знаний</a:t>
            </a:r>
            <a:br>
              <a:rPr lang="ru-RU" dirty="0" smtClean="0"/>
            </a:br>
            <a:r>
              <a:rPr lang="ru-RU" sz="3600" i="1" dirty="0" smtClean="0"/>
              <a:t>9 класс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1600200"/>
          <a:ext cx="782957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ru-RU" dirty="0" smtClean="0"/>
              <a:t>Качество знаний</a:t>
            </a:r>
            <a:br>
              <a:rPr lang="ru-RU" dirty="0" smtClean="0"/>
            </a:br>
            <a:r>
              <a:rPr lang="ru-RU" sz="3600" i="1" dirty="0" smtClean="0"/>
              <a:t>11 класс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1600200"/>
          <a:ext cx="782957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829576" cy="1143000"/>
          </a:xfrm>
        </p:spPr>
        <p:txBody>
          <a:bodyPr/>
          <a:lstStyle/>
          <a:p>
            <a:r>
              <a:rPr lang="ru-RU" sz="4000" dirty="0" smtClean="0"/>
              <a:t>Работа со слабоуспевающими</a:t>
            </a:r>
            <a:br>
              <a:rPr lang="ru-RU" sz="4000" dirty="0" smtClean="0"/>
            </a:br>
            <a:r>
              <a:rPr lang="ru-RU" sz="4000" dirty="0" smtClean="0"/>
              <a:t>учащимися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428736"/>
            <a:ext cx="7115196" cy="4525963"/>
          </a:xfrm>
        </p:spPr>
        <p:txBody>
          <a:bodyPr/>
          <a:lstStyle/>
          <a:p>
            <a:r>
              <a:rPr lang="ru-RU" sz="2800" dirty="0" smtClean="0"/>
              <a:t>Дополнительные занятия</a:t>
            </a:r>
          </a:p>
          <a:p>
            <a:r>
              <a:rPr lang="ru-RU" sz="2800" dirty="0" smtClean="0"/>
              <a:t>Индивидуальная работа на уроках</a:t>
            </a:r>
          </a:p>
          <a:p>
            <a:r>
              <a:rPr lang="ru-RU" sz="2800" dirty="0" smtClean="0"/>
              <a:t>Дифференцированный подход</a:t>
            </a:r>
          </a:p>
          <a:p>
            <a:r>
              <a:rPr lang="ru-RU" sz="2800" dirty="0" smtClean="0"/>
              <a:t>Разнообразные формы работы на уроке</a:t>
            </a:r>
          </a:p>
          <a:p>
            <a:r>
              <a:rPr lang="ru-RU" sz="2800" dirty="0" smtClean="0"/>
              <a:t>Контроль посещаемости уроков</a:t>
            </a:r>
          </a:p>
          <a:p>
            <a:r>
              <a:rPr lang="ru-RU" sz="2800" dirty="0" smtClean="0"/>
              <a:t>Контроль качества выполнения </a:t>
            </a:r>
            <a:r>
              <a:rPr lang="ru-RU" sz="2800" dirty="0" err="1" smtClean="0"/>
              <a:t>д</a:t>
            </a:r>
            <a:r>
              <a:rPr lang="ru-RU" sz="2800" dirty="0" smtClean="0"/>
              <a:t>/</a:t>
            </a:r>
            <a:r>
              <a:rPr lang="ru-RU" sz="2800" dirty="0" err="1" smtClean="0"/>
              <a:t>з</a:t>
            </a:r>
            <a:endParaRPr lang="ru-RU" sz="2800" dirty="0" smtClean="0"/>
          </a:p>
          <a:p>
            <a:r>
              <a:rPr lang="ru-RU" sz="2800" dirty="0" smtClean="0"/>
              <a:t>Работа над ошибками в к/</a:t>
            </a:r>
            <a:r>
              <a:rPr lang="ru-RU" sz="2800" dirty="0" err="1" smtClean="0"/>
              <a:t>р</a:t>
            </a:r>
            <a:endParaRPr lang="ru-RU" sz="2800" dirty="0" smtClean="0"/>
          </a:p>
          <a:p>
            <a:r>
              <a:rPr lang="ru-RU" sz="2800" dirty="0" smtClean="0"/>
              <a:t>Работа с родителями</a:t>
            </a:r>
          </a:p>
          <a:p>
            <a:r>
              <a:rPr lang="ru-RU" sz="2800" dirty="0" smtClean="0"/>
              <a:t> </a:t>
            </a:r>
            <a:r>
              <a:rPr lang="ru-RU" sz="2800" dirty="0" err="1" smtClean="0"/>
              <a:t>ПМПк</a:t>
            </a:r>
            <a:r>
              <a:rPr lang="ru-RU" sz="2800" dirty="0" smtClean="0"/>
              <a:t> школы с выходом на ЦПМПК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829576" cy="1143000"/>
          </a:xfrm>
        </p:spPr>
        <p:txBody>
          <a:bodyPr/>
          <a:lstStyle/>
          <a:p>
            <a:r>
              <a:rPr lang="ru-RU" sz="4000" dirty="0" smtClean="0"/>
              <a:t>Работа с высокомотивированными</a:t>
            </a:r>
            <a:br>
              <a:rPr lang="ru-RU" sz="4000" dirty="0" smtClean="0"/>
            </a:br>
            <a:r>
              <a:rPr lang="ru-RU" sz="4000" dirty="0" smtClean="0"/>
              <a:t>учащимися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428736"/>
            <a:ext cx="7115196" cy="4525963"/>
          </a:xfrm>
        </p:spPr>
        <p:txBody>
          <a:bodyPr/>
          <a:lstStyle/>
          <a:p>
            <a:r>
              <a:rPr lang="ru-RU" sz="2800" dirty="0" smtClean="0"/>
              <a:t>Олимпиады </a:t>
            </a:r>
          </a:p>
          <a:p>
            <a:r>
              <a:rPr lang="ru-RU" sz="2800" dirty="0" smtClean="0"/>
              <a:t>Предметные конкурсы</a:t>
            </a:r>
          </a:p>
          <a:p>
            <a:r>
              <a:rPr lang="ru-RU" sz="2800" dirty="0" smtClean="0"/>
              <a:t>Научные конференции</a:t>
            </a:r>
          </a:p>
          <a:p>
            <a:r>
              <a:rPr lang="ru-RU" sz="2800" dirty="0" smtClean="0"/>
              <a:t>Индивидуальные задания на уроках</a:t>
            </a:r>
          </a:p>
          <a:p>
            <a:r>
              <a:rPr lang="ru-RU" sz="2800" dirty="0" smtClean="0"/>
              <a:t>Дифференцированный подход</a:t>
            </a:r>
          </a:p>
          <a:p>
            <a:r>
              <a:rPr lang="ru-RU" sz="2800" dirty="0" smtClean="0"/>
              <a:t>Разнообразные формы работы на уроке</a:t>
            </a:r>
          </a:p>
          <a:p>
            <a:r>
              <a:rPr lang="ru-RU" sz="2800" dirty="0" smtClean="0"/>
              <a:t>Участие в проектной деятельности</a:t>
            </a:r>
          </a:p>
          <a:p>
            <a:r>
              <a:rPr lang="ru-RU" sz="2800" dirty="0" smtClean="0"/>
              <a:t>Привлечение к шефской помощи слабоуспевающим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Численность учащихся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1600200"/>
          <a:ext cx="725807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знаний (%)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247876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143000"/>
          </a:xfrm>
        </p:spPr>
        <p:txBody>
          <a:bodyPr/>
          <a:lstStyle/>
          <a:p>
            <a:r>
              <a:rPr lang="ru-RU" sz="4000" dirty="0" smtClean="0"/>
              <a:t>Количество обучающихся, имеющих одну «3»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1600200"/>
          <a:ext cx="725807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Успеваемость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48233175"/>
              </p:ext>
            </p:extLst>
          </p:nvPr>
        </p:nvGraphicFramePr>
        <p:xfrm>
          <a:off x="1619672" y="1600200"/>
          <a:ext cx="706712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Пропуски уроков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00166" y="1600200"/>
          <a:ext cx="718663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504056"/>
          </a:xfrm>
        </p:spPr>
        <p:txBody>
          <a:bodyPr>
            <a:noAutofit/>
          </a:bodyPr>
          <a:lstStyle/>
          <a:p>
            <a:r>
              <a:rPr lang="ru-RU" sz="4000" dirty="0" smtClean="0"/>
              <a:t>Качество </a:t>
            </a:r>
            <a:r>
              <a:rPr lang="ru-RU" sz="4000" dirty="0" smtClean="0"/>
              <a:t>знаний</a:t>
            </a:r>
            <a:endParaRPr lang="ru-RU" sz="4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61948539"/>
              </p:ext>
            </p:extLst>
          </p:nvPr>
        </p:nvGraphicFramePr>
        <p:xfrm>
          <a:off x="1285852" y="1600200"/>
          <a:ext cx="74009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70572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знаний</a:t>
            </a:r>
            <a:br>
              <a:rPr lang="ru-RU" dirty="0" smtClean="0"/>
            </a:br>
            <a:r>
              <a:rPr lang="ru-RU" sz="3600" i="1" dirty="0" smtClean="0"/>
              <a:t>начальная школа</a:t>
            </a:r>
            <a:endParaRPr lang="ru-RU" sz="36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57290" y="1600200"/>
          <a:ext cx="732951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Качество знаний по предметам</a:t>
            </a:r>
            <a:br>
              <a:rPr lang="ru-RU" sz="4000" dirty="0" smtClean="0"/>
            </a:br>
            <a:r>
              <a:rPr lang="ru-RU" sz="3600" i="1" dirty="0" smtClean="0"/>
              <a:t>начальная школа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4" y="1600200"/>
          <a:ext cx="747238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8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6128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101</Words>
  <Application>Microsoft Office PowerPoint</Application>
  <PresentationFormat>Экран (4:3)</PresentationFormat>
  <Paragraphs>31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Lucida Console</vt:lpstr>
      <vt:lpstr>LilyUPC</vt:lpstr>
      <vt:lpstr>Matilda</vt:lpstr>
      <vt:lpstr>Calibri</vt:lpstr>
      <vt:lpstr>1_Тема Office</vt:lpstr>
      <vt:lpstr>Слайд 1</vt:lpstr>
      <vt:lpstr>Численность учащихся</vt:lpstr>
      <vt:lpstr>Качество знаний (%)</vt:lpstr>
      <vt:lpstr>Количество обучающихся, имеющих одну «3»</vt:lpstr>
      <vt:lpstr>Успеваемость</vt:lpstr>
      <vt:lpstr>Пропуски уроков</vt:lpstr>
      <vt:lpstr>Качество знаний</vt:lpstr>
      <vt:lpstr>Качество знаний начальная школа</vt:lpstr>
      <vt:lpstr>Качество знаний по предметам начальная школа</vt:lpstr>
      <vt:lpstr>Качество знаний 9 класс</vt:lpstr>
      <vt:lpstr>Качество знаний 11 класс</vt:lpstr>
      <vt:lpstr>Работа со слабоуспевающими учащимися</vt:lpstr>
      <vt:lpstr>Работа с высокомотивированными учащимися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Тетрадь на спирали</dc:title>
  <dc:creator>Фокина Лидия Петровна</dc:creator>
  <cp:keywords>Шаблон презентации</cp:keywords>
  <cp:lastModifiedBy>77777</cp:lastModifiedBy>
  <cp:revision>113</cp:revision>
  <dcterms:created xsi:type="dcterms:W3CDTF">2014-07-06T18:18:01Z</dcterms:created>
  <dcterms:modified xsi:type="dcterms:W3CDTF">2022-11-09T21:08:51Z</dcterms:modified>
</cp:coreProperties>
</file>